
<file path=[Content_Types].xml><?xml version="1.0" encoding="utf-8"?>
<Types xmlns="http://schemas.openxmlformats.org/package/2006/content-types">
  <Default Extension="png" ContentType="image/png"/>
  <Default Extension="mov" ContentType="video/unknown"/>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7" r:id="rId6"/>
    <p:sldId id="274" r:id="rId7"/>
    <p:sldId id="271" r:id="rId8"/>
    <p:sldId id="272" r:id="rId9"/>
    <p:sldId id="268" r:id="rId10"/>
    <p:sldId id="270" r:id="rId11"/>
    <p:sldId id="275" r:id="rId12"/>
    <p:sldId id="276" r:id="rId13"/>
    <p:sldId id="261" r:id="rId14"/>
    <p:sldId id="262" r:id="rId15"/>
    <p:sldId id="263" r:id="rId16"/>
    <p:sldId id="264" r:id="rId17"/>
    <p:sldId id="265" r:id="rId18"/>
  </p:sldIdLst>
  <p:sldSz cx="9144000" cy="5143500" type="screen16x9"/>
  <p:notesSz cx="6858000" cy="9144000"/>
  <p:embeddedFontLst>
    <p:embeddedFont>
      <p:font typeface="Raleway" panose="020B0604020202020204" charset="0"/>
      <p:regular r:id="rId20"/>
      <p:bold r:id="rId21"/>
      <p:italic r:id="rId22"/>
      <p:boldItalic r:id="rId23"/>
    </p:embeddedFont>
    <p:embeddedFont>
      <p:font typeface="La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71" autoAdjust="0"/>
  </p:normalViewPr>
  <p:slideViewPr>
    <p:cSldViewPr snapToGrid="0">
      <p:cViewPr>
        <p:scale>
          <a:sx n="90" d="100"/>
          <a:sy n="90" d="100"/>
        </p:scale>
        <p:origin x="-80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15489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82c62bd7a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82c62bd7a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Furthermore we noticed</a:t>
            </a:r>
            <a:r>
              <a:rPr lang="en-US" baseline="0" dirty="0" smtClean="0"/>
              <a:t> that all of our graphs have a positive correlation in general.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82c62bd7a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82c62bd7a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We felt for question one (Does urbanization contribute to economic growth?) that a scatter plot would be best. Although we thought the relationship would be positive, we felt that there could be times where the data seemed to be all over the place. In the scatter plot we felt that the data could best be depicted to show a trend.</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We have felt for question two (How have incomes changed over time in countries across the world?) that a line graph would be best to depict this kind of data since we suspected the correlation to be strictly positive.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We felt that for question three (How large are differences in GDP between countries?), the box plot could best show this data. When we talk about how large a difference is, we want to take the average, and other statistical measures such as the mean, median, and mode. </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82c62bd7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82c62bd7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t>We found out, from the results, that :</a:t>
            </a:r>
            <a:endParaRPr sz="1000"/>
          </a:p>
          <a:p>
            <a:pPr marL="457200" lvl="0" indent="-292100" algn="l" rtl="0">
              <a:lnSpc>
                <a:spcPct val="115000"/>
              </a:lnSpc>
              <a:spcBef>
                <a:spcPts val="1600"/>
              </a:spcBef>
              <a:spcAft>
                <a:spcPts val="0"/>
              </a:spcAft>
              <a:buClr>
                <a:srgbClr val="000000"/>
              </a:buClr>
              <a:buSzPts val="1000"/>
              <a:buFont typeface="Arial"/>
              <a:buChar char="-"/>
            </a:pPr>
            <a:r>
              <a:rPr lang="en" sz="1000"/>
              <a:t>Urbanization does bring economic prosperity</a:t>
            </a:r>
            <a:endParaRPr sz="1000"/>
          </a:p>
          <a:p>
            <a:pPr marL="457200" lvl="0" indent="-292100" algn="l" rtl="0">
              <a:lnSpc>
                <a:spcPct val="115000"/>
              </a:lnSpc>
              <a:spcBef>
                <a:spcPts val="0"/>
              </a:spcBef>
              <a:spcAft>
                <a:spcPts val="0"/>
              </a:spcAft>
              <a:buClr>
                <a:srgbClr val="000000"/>
              </a:buClr>
              <a:buSzPts val="1000"/>
              <a:buFont typeface="Arial"/>
              <a:buChar char="-"/>
            </a:pPr>
            <a:r>
              <a:rPr lang="en" sz="1000">
                <a:highlight>
                  <a:schemeClr val="lt1"/>
                </a:highlight>
              </a:rPr>
              <a:t>Economic growth is a relatively recent development in human history.</a:t>
            </a:r>
            <a:endParaRPr sz="1000">
              <a:highlight>
                <a:schemeClr val="lt1"/>
              </a:highlight>
            </a:endParaRPr>
          </a:p>
          <a:p>
            <a:pPr marL="457200" lvl="0" indent="-292100" algn="l" rtl="0">
              <a:lnSpc>
                <a:spcPct val="115000"/>
              </a:lnSpc>
              <a:spcBef>
                <a:spcPts val="0"/>
              </a:spcBef>
              <a:spcAft>
                <a:spcPts val="0"/>
              </a:spcAft>
              <a:buClr>
                <a:srgbClr val="000000"/>
              </a:buClr>
              <a:buSzPts val="1000"/>
              <a:buFont typeface="Arial"/>
              <a:buChar char="-"/>
            </a:pPr>
            <a:r>
              <a:rPr lang="en" sz="1000">
                <a:highlight>
                  <a:schemeClr val="lt1"/>
                </a:highlight>
              </a:rPr>
              <a:t>Economic development is not well distributed across the globe. </a:t>
            </a:r>
            <a:endParaRPr sz="1000">
              <a:latin typeface="Lato"/>
              <a:ea typeface="Lato"/>
              <a:cs typeface="Lato"/>
              <a:sym typeface="Lato"/>
            </a:endParaRPr>
          </a:p>
          <a:p>
            <a:pPr marL="0" lvl="0" indent="0" algn="l" rtl="0">
              <a:spcBef>
                <a:spcPts val="1600"/>
              </a:spcBef>
              <a:spcAft>
                <a:spcPts val="0"/>
              </a:spcAft>
              <a:buNone/>
            </a:pP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2c62bd7a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2c62bd7a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dirty="0"/>
              <a:t>Difficulties: It was difficult to find a topic initially, because we could not find many appealing topics on kaggle that we could mutually agree upon. We overcame this hurdle of agreeing on a topic by brainstorming and making venn diagram of each topic we individually wanted, comparing and contrasting which one was best to do, and later we came to an agreement. </a:t>
            </a:r>
            <a:endParaRPr sz="10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82c62bd7a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82c62bd7a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82c62bd7a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82c62bd7a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12abe87d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12abe87d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t>Excel files:</a:t>
            </a:r>
            <a:endParaRPr sz="1000"/>
          </a:p>
          <a:p>
            <a:pPr marL="457200" lvl="0" indent="-292100" algn="l" rtl="0">
              <a:lnSpc>
                <a:spcPct val="115000"/>
              </a:lnSpc>
              <a:spcBef>
                <a:spcPts val="1600"/>
              </a:spcBef>
              <a:spcAft>
                <a:spcPts val="0"/>
              </a:spcAft>
              <a:buClr>
                <a:srgbClr val="000000"/>
              </a:buClr>
              <a:buSzPts val="1000"/>
              <a:buFont typeface="Arial"/>
              <a:buChar char="-"/>
            </a:pPr>
            <a:r>
              <a:rPr lang="en" sz="1000"/>
              <a:t>Urbanization-vs-gdp (shows countries, year, %population living in urban areas, gdp per capita, total population)</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Gdp-per-capita-in-us-dollar-world-bank (shows countries, year, gdp per capita, focused on US)</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World-gdp-over-the-last-two-millennia (shows average gdp over years in world)</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82c62bd7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82c62bd7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abe87d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abe87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 were able to find our answers and our predictions were shown correct, for each of the three questions we had come up with. </a:t>
            </a:r>
            <a:endParaRPr sz="1000" dirty="0"/>
          </a:p>
          <a:p>
            <a:pPr marL="0" lvl="0" indent="0" algn="l" rtl="0">
              <a:spcBef>
                <a:spcPts val="0"/>
              </a:spcBef>
              <a:spcAft>
                <a:spcPts val="0"/>
              </a:spcAft>
              <a:buNone/>
            </a:pPr>
            <a:r>
              <a:rPr lang="en" sz="1000" dirty="0"/>
              <a:t>We found for question one (Does urbanization contribute to economic growth?), that urbanization has a positive impact on economic growth. </a:t>
            </a:r>
            <a:endParaRPr sz="1000" dirty="0"/>
          </a:p>
          <a:p>
            <a:pPr marL="0" lvl="0" indent="0" algn="l" rtl="0">
              <a:spcBef>
                <a:spcPts val="0"/>
              </a:spcBef>
              <a:spcAft>
                <a:spcPts val="0"/>
              </a:spcAft>
              <a:buNone/>
            </a:pPr>
            <a:r>
              <a:rPr lang="en" sz="1000" dirty="0"/>
              <a:t>We have found for question two(How have incomes changed over time in countries across the world?), that incomes have increased .  </a:t>
            </a:r>
            <a:endParaRPr sz="1000" dirty="0"/>
          </a:p>
          <a:p>
            <a:pPr marL="0" lvl="0" indent="0" algn="l" rtl="0">
              <a:spcBef>
                <a:spcPts val="0"/>
              </a:spcBef>
              <a:spcAft>
                <a:spcPts val="0"/>
              </a:spcAft>
              <a:buNone/>
            </a:pPr>
            <a:r>
              <a:rPr lang="en" sz="1000" dirty="0"/>
              <a:t>We found for question three(How large are differences in GDP between countries</a:t>
            </a:r>
            <a:r>
              <a:rPr lang="en" sz="1000" dirty="0" smtClean="0"/>
              <a:t>?)</a:t>
            </a:r>
            <a:r>
              <a:rPr lang="en-US" sz="1000" dirty="0" smtClean="0"/>
              <a:t> that differences are significant</a:t>
            </a:r>
            <a:r>
              <a:rPr lang="en" sz="1000" dirty="0" smtClean="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ourworldindata.org/economic-growt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83350" y="1322425"/>
            <a:ext cx="7688100" cy="22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Urban to Rural Population Ratio and Economic Health of a Nation</a:t>
            </a:r>
            <a:endParaRPr/>
          </a:p>
        </p:txBody>
      </p:sp>
      <p:sp>
        <p:nvSpPr>
          <p:cNvPr id="87" name="Google Shape;87;p13"/>
          <p:cNvSpPr txBox="1">
            <a:spLocks noGrp="1"/>
          </p:cNvSpPr>
          <p:nvPr>
            <p:ph type="subTitle" idx="1"/>
          </p:nvPr>
        </p:nvSpPr>
        <p:spPr>
          <a:xfrm>
            <a:off x="783352" y="387122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By Manoj Dey, Hamed Yazarloo, and Gautam Gupta</a:t>
            </a:r>
            <a:endParaRPr sz="240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42" y="587339"/>
            <a:ext cx="7155713" cy="4259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3449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Animation (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376" y="764844"/>
            <a:ext cx="7240513" cy="3649219"/>
          </a:xfrm>
          <a:prstGeom prst="rect">
            <a:avLst/>
          </a:prstGeom>
        </p:spPr>
      </p:pic>
    </p:spTree>
    <p:extLst>
      <p:ext uri="{BB962C8B-B14F-4D97-AF65-F5344CB8AC3E}">
        <p14:creationId xmlns:p14="http://schemas.microsoft.com/office/powerpoint/2010/main" val="2292704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2893"/>
            <a:ext cx="9027041" cy="444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639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Cleanup &amp; Exploration</a:t>
            </a:r>
            <a:endParaRPr/>
          </a:p>
        </p:txBody>
      </p:sp>
      <p:sp>
        <p:nvSpPr>
          <p:cNvPr id="118" name="Google Shape;118;p18"/>
          <p:cNvSpPr txBox="1">
            <a:spLocks noGrp="1"/>
          </p:cNvSpPr>
          <p:nvPr>
            <p:ph type="body" idx="1"/>
          </p:nvPr>
        </p:nvSpPr>
        <p:spPr>
          <a:xfrm>
            <a:off x="729450" y="1749266"/>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solidFill>
                  <a:schemeClr val="bg2"/>
                </a:solidFill>
                <a:latin typeface="+mn-lt"/>
              </a:rPr>
              <a:t>Slide </a:t>
            </a:r>
            <a:r>
              <a:rPr lang="en-US" sz="1800" dirty="0" smtClean="0">
                <a:solidFill>
                  <a:schemeClr val="bg2"/>
                </a:solidFill>
                <a:latin typeface="+mn-lt"/>
              </a:rPr>
              <a:t>11 </a:t>
            </a:r>
            <a:r>
              <a:rPr lang="en-US" sz="1800" dirty="0" smtClean="0">
                <a:solidFill>
                  <a:schemeClr val="bg2"/>
                </a:solidFill>
                <a:latin typeface="+mn-lt"/>
              </a:rPr>
              <a:t>was specifically interesting due to the animation of the graph.</a:t>
            </a:r>
            <a:endParaRPr dirty="0"/>
          </a:p>
        </p:txBody>
      </p:sp>
      <p:pic>
        <p:nvPicPr>
          <p:cNvPr id="3074" name="Picture 2" descr="Image result for magnifying glas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105" y="2307265"/>
            <a:ext cx="3654942" cy="2740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236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a:t>
            </a:r>
            <a:endParaRPr/>
          </a:p>
        </p:txBody>
      </p:sp>
      <p:sp>
        <p:nvSpPr>
          <p:cNvPr id="124" name="Google Shape;124;p19"/>
          <p:cNvSpPr txBox="1">
            <a:spLocks noGrp="1"/>
          </p:cNvSpPr>
          <p:nvPr>
            <p:ph type="body" idx="1"/>
          </p:nvPr>
        </p:nvSpPr>
        <p:spPr>
          <a:xfrm>
            <a:off x="784475" y="1771350"/>
            <a:ext cx="7688700" cy="22611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endParaRPr dirty="0"/>
          </a:p>
        </p:txBody>
      </p:sp>
      <p:pic>
        <p:nvPicPr>
          <p:cNvPr id="125" name="Google Shape;125;p19"/>
          <p:cNvPicPr preferRelativeResize="0"/>
          <p:nvPr/>
        </p:nvPicPr>
        <p:blipFill>
          <a:blip r:embed="rId3">
            <a:alphaModFix/>
          </a:blip>
          <a:stretch>
            <a:fillRect/>
          </a:stretch>
        </p:blipFill>
        <p:spPr>
          <a:xfrm>
            <a:off x="233916" y="1731710"/>
            <a:ext cx="8569842" cy="293598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31" name="Google Shape;131;p20"/>
          <p:cNvSpPr txBox="1">
            <a:spLocks noGrp="1"/>
          </p:cNvSpPr>
          <p:nvPr>
            <p:ph type="body" idx="1"/>
          </p:nvPr>
        </p:nvSpPr>
        <p:spPr>
          <a:xfrm>
            <a:off x="727650" y="1458150"/>
            <a:ext cx="7688700" cy="21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sz="1800">
                <a:solidFill>
                  <a:srgbClr val="000000"/>
                </a:solidFill>
                <a:latin typeface="Arial"/>
                <a:ea typeface="Arial"/>
                <a:cs typeface="Arial"/>
                <a:sym typeface="Arial"/>
              </a:rPr>
              <a:t>Our findings matched our prediction. </a:t>
            </a:r>
            <a:endParaRPr sz="1800">
              <a:solidFill>
                <a:srgbClr val="000000"/>
              </a:solidFill>
            </a:endParaRPr>
          </a:p>
        </p:txBody>
      </p:sp>
      <p:pic>
        <p:nvPicPr>
          <p:cNvPr id="132" name="Google Shape;132;p20"/>
          <p:cNvPicPr preferRelativeResize="0"/>
          <p:nvPr/>
        </p:nvPicPr>
        <p:blipFill>
          <a:blip r:embed="rId3">
            <a:alphaModFix/>
          </a:blip>
          <a:stretch>
            <a:fillRect/>
          </a:stretch>
        </p:blipFill>
        <p:spPr>
          <a:xfrm>
            <a:off x="3411638" y="2571750"/>
            <a:ext cx="2324324" cy="232432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Mortem</a:t>
            </a:r>
            <a:endParaRPr/>
          </a:p>
        </p:txBody>
      </p:sp>
      <p:sp>
        <p:nvSpPr>
          <p:cNvPr id="138" name="Google Shape;138;p21"/>
          <p:cNvSpPr txBox="1">
            <a:spLocks noGrp="1"/>
          </p:cNvSpPr>
          <p:nvPr>
            <p:ph type="body" idx="1"/>
          </p:nvPr>
        </p:nvSpPr>
        <p:spPr>
          <a:xfrm>
            <a:off x="729450" y="13186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1600"/>
              </a:spcBef>
              <a:spcAft>
                <a:spcPts val="0"/>
              </a:spcAft>
              <a:buNone/>
            </a:pPr>
            <a:r>
              <a:rPr lang="en" sz="1800">
                <a:solidFill>
                  <a:srgbClr val="000000"/>
                </a:solidFill>
                <a:latin typeface="Arial"/>
                <a:ea typeface="Arial"/>
                <a:cs typeface="Arial"/>
                <a:sym typeface="Arial"/>
              </a:rPr>
              <a:t>If we had more time in the project, we could maybe have incorporated specific factors that contribute to GDP the most, to have a more narrow analysis.</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39" name="Google Shape;139;p21"/>
          <p:cNvPicPr preferRelativeResize="0"/>
          <p:nvPr/>
        </p:nvPicPr>
        <p:blipFill>
          <a:blip r:embed="rId3">
            <a:alphaModFix/>
          </a:blip>
          <a:stretch>
            <a:fillRect/>
          </a:stretch>
        </p:blipFill>
        <p:spPr>
          <a:xfrm>
            <a:off x="3505228" y="2571750"/>
            <a:ext cx="1911251" cy="25484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pic>
        <p:nvPicPr>
          <p:cNvPr id="145" name="Google Shape;145;p22"/>
          <p:cNvPicPr preferRelativeResize="0"/>
          <p:nvPr/>
        </p:nvPicPr>
        <p:blipFill>
          <a:blip r:embed="rId3">
            <a:alphaModFix/>
          </a:blip>
          <a:stretch>
            <a:fillRect/>
          </a:stretch>
        </p:blipFill>
        <p:spPr>
          <a:xfrm>
            <a:off x="2712749" y="2143400"/>
            <a:ext cx="3718500" cy="278794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&amp; Data</a:t>
            </a:r>
            <a:endParaRPr/>
          </a:p>
        </p:txBody>
      </p:sp>
      <p:sp>
        <p:nvSpPr>
          <p:cNvPr id="93" name="Google Shape;93;p14"/>
          <p:cNvSpPr txBox="1">
            <a:spLocks noGrp="1"/>
          </p:cNvSpPr>
          <p:nvPr>
            <p:ph type="body" idx="1"/>
          </p:nvPr>
        </p:nvSpPr>
        <p:spPr>
          <a:xfrm>
            <a:off x="729450" y="1937300"/>
            <a:ext cx="7688700" cy="30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00"/>
                </a:solidFill>
                <a:latin typeface="Arial"/>
                <a:ea typeface="Arial"/>
                <a:cs typeface="Arial"/>
                <a:sym typeface="Arial"/>
              </a:rPr>
              <a:t>Question 1: Does urbanization contribute to economic growth?</a:t>
            </a:r>
            <a:endParaRPr sz="1800" dirty="0">
              <a:solidFill>
                <a:srgbClr val="000000"/>
              </a:solidFill>
              <a:latin typeface="Arial"/>
              <a:ea typeface="Arial"/>
              <a:cs typeface="Arial"/>
              <a:sym typeface="Arial"/>
            </a:endParaRPr>
          </a:p>
          <a:p>
            <a:pPr marL="0" lvl="0" indent="0" algn="l" rtl="0">
              <a:spcBef>
                <a:spcPts val="1600"/>
              </a:spcBef>
              <a:spcAft>
                <a:spcPts val="0"/>
              </a:spcAft>
              <a:buNone/>
            </a:pPr>
            <a:r>
              <a:rPr lang="en" sz="1800" dirty="0">
                <a:solidFill>
                  <a:srgbClr val="000000"/>
                </a:solidFill>
                <a:latin typeface="Arial"/>
                <a:ea typeface="Arial"/>
                <a:cs typeface="Arial"/>
                <a:sym typeface="Arial"/>
              </a:rPr>
              <a:t>Question 2</a:t>
            </a:r>
            <a:r>
              <a:rPr lang="en" sz="1800" dirty="0" smtClean="0">
                <a:solidFill>
                  <a:srgbClr val="000000"/>
                </a:solidFill>
                <a:latin typeface="Arial"/>
                <a:ea typeface="Arial"/>
                <a:cs typeface="Arial"/>
                <a:sym typeface="Arial"/>
              </a:rPr>
              <a:t>: How </a:t>
            </a:r>
            <a:r>
              <a:rPr lang="en" sz="1800" dirty="0">
                <a:solidFill>
                  <a:srgbClr val="000000"/>
                </a:solidFill>
                <a:latin typeface="Arial"/>
                <a:ea typeface="Arial"/>
                <a:cs typeface="Arial"/>
                <a:sym typeface="Arial"/>
              </a:rPr>
              <a:t>have incomes changed over time in countries across the world? </a:t>
            </a:r>
            <a:endParaRPr sz="1800" dirty="0">
              <a:solidFill>
                <a:srgbClr val="000000"/>
              </a:solidFill>
              <a:latin typeface="Arial"/>
              <a:ea typeface="Arial"/>
              <a:cs typeface="Arial"/>
              <a:sym typeface="Arial"/>
            </a:endParaRPr>
          </a:p>
          <a:p>
            <a:pPr marL="0" lvl="0" indent="0" algn="l" rtl="0">
              <a:spcBef>
                <a:spcPts val="1600"/>
              </a:spcBef>
              <a:spcAft>
                <a:spcPts val="0"/>
              </a:spcAft>
              <a:buNone/>
            </a:pPr>
            <a:r>
              <a:rPr lang="en" sz="1800" dirty="0">
                <a:solidFill>
                  <a:srgbClr val="000000"/>
                </a:solidFill>
                <a:latin typeface="Arial"/>
                <a:ea typeface="Arial"/>
                <a:cs typeface="Arial"/>
                <a:sym typeface="Arial"/>
              </a:rPr>
              <a:t>Question </a:t>
            </a:r>
            <a:r>
              <a:rPr lang="en" sz="1800" dirty="0" smtClean="0">
                <a:solidFill>
                  <a:srgbClr val="000000"/>
                </a:solidFill>
                <a:latin typeface="Arial"/>
                <a:ea typeface="Arial"/>
                <a:cs typeface="Arial"/>
                <a:sym typeface="Arial"/>
              </a:rPr>
              <a:t>3: How </a:t>
            </a:r>
            <a:r>
              <a:rPr lang="en" sz="1800" dirty="0">
                <a:solidFill>
                  <a:srgbClr val="000000"/>
                </a:solidFill>
                <a:latin typeface="Arial"/>
                <a:ea typeface="Arial"/>
                <a:cs typeface="Arial"/>
                <a:sym typeface="Arial"/>
              </a:rPr>
              <a:t>large are the differences in GDP between countries?</a:t>
            </a:r>
            <a:endParaRPr sz="1800" dirty="0">
              <a:solidFill>
                <a:srgbClr val="000000"/>
              </a:solidFill>
              <a:latin typeface="Arial"/>
              <a:ea typeface="Arial"/>
              <a:cs typeface="Arial"/>
              <a:sym typeface="Arial"/>
            </a:endParaRPr>
          </a:p>
          <a:p>
            <a:pPr marL="0" lvl="0" indent="0" algn="l" rtl="0">
              <a:spcBef>
                <a:spcPts val="1600"/>
              </a:spcBef>
              <a:spcAft>
                <a:spcPts val="0"/>
              </a:spcAft>
              <a:buNone/>
            </a:pPr>
            <a:endParaRPr sz="1800" dirty="0">
              <a:solidFill>
                <a:srgbClr val="000000"/>
              </a:solidFill>
              <a:latin typeface="Arial"/>
              <a:ea typeface="Arial"/>
              <a:cs typeface="Arial"/>
              <a:sym typeface="Arial"/>
            </a:endParaRPr>
          </a:p>
          <a:p>
            <a:pPr marL="0" lvl="0" indent="0" algn="l" rtl="0">
              <a:spcBef>
                <a:spcPts val="1600"/>
              </a:spcBef>
              <a:spcAft>
                <a:spcPts val="0"/>
              </a:spcAft>
              <a:buNone/>
            </a:pPr>
            <a:endParaRPr sz="1800" dirty="0">
              <a:solidFill>
                <a:srgbClr val="000000"/>
              </a:solidFill>
              <a:latin typeface="Arial"/>
              <a:ea typeface="Arial"/>
              <a:cs typeface="Arial"/>
              <a:sym typeface="Arial"/>
            </a:endParaRPr>
          </a:p>
          <a:p>
            <a:pPr marL="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06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&amp; Data continued</a:t>
            </a:r>
            <a:endParaRPr/>
          </a:p>
        </p:txBody>
      </p:sp>
      <p:sp>
        <p:nvSpPr>
          <p:cNvPr id="99" name="Google Shape;99;p15"/>
          <p:cNvSpPr txBox="1">
            <a:spLocks noGrp="1"/>
          </p:cNvSpPr>
          <p:nvPr>
            <p:ph type="body" idx="1"/>
          </p:nvPr>
        </p:nvSpPr>
        <p:spPr>
          <a:xfrm>
            <a:off x="729450" y="1842050"/>
            <a:ext cx="7688700" cy="32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00"/>
                </a:solidFill>
                <a:latin typeface="Arial"/>
                <a:ea typeface="Arial"/>
                <a:cs typeface="Arial"/>
                <a:sym typeface="Arial"/>
              </a:rPr>
              <a:t>Data Source: </a:t>
            </a:r>
            <a:r>
              <a:rPr lang="en" sz="1800" dirty="0">
                <a:solidFill>
                  <a:srgbClr val="000000"/>
                </a:solidFill>
                <a:latin typeface="Arial"/>
                <a:ea typeface="Arial"/>
                <a:cs typeface="Arial"/>
                <a:sym typeface="Arial"/>
                <a:hlinkClick r:id="rId3"/>
              </a:rPr>
              <a:t>https://ourworldindata.org/economic-growth</a:t>
            </a:r>
            <a:endParaRPr sz="1800" dirty="0">
              <a:solidFill>
                <a:srgbClr val="000000"/>
              </a:solidFill>
              <a:latin typeface="Arial"/>
              <a:ea typeface="Arial"/>
              <a:cs typeface="Arial"/>
              <a:sym typeface="Arial"/>
            </a:endParaRPr>
          </a:p>
          <a:p>
            <a:pPr marL="0" lvl="0" indent="0" algn="l" rtl="0">
              <a:spcBef>
                <a:spcPts val="1600"/>
              </a:spcBef>
              <a:spcAft>
                <a:spcPts val="1600"/>
              </a:spcAft>
              <a:buNone/>
            </a:pPr>
            <a:endParaRPr dirty="0"/>
          </a:p>
        </p:txBody>
      </p:sp>
      <p:pic>
        <p:nvPicPr>
          <p:cNvPr id="100" name="Google Shape;100;p15"/>
          <p:cNvPicPr preferRelativeResize="0"/>
          <p:nvPr/>
        </p:nvPicPr>
        <p:blipFill>
          <a:blip r:embed="rId4">
            <a:alphaModFix/>
          </a:blip>
          <a:stretch>
            <a:fillRect/>
          </a:stretch>
        </p:blipFill>
        <p:spPr>
          <a:xfrm>
            <a:off x="2206750" y="2339050"/>
            <a:ext cx="4734100" cy="27052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&amp; Summary </a:t>
            </a:r>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Hypothesis 1: Urbanization brings economic prosperity.</a:t>
            </a:r>
            <a:endParaRPr sz="1800">
              <a:solidFill>
                <a:srgbClr val="000000"/>
              </a:solidFill>
              <a:latin typeface="Arial"/>
              <a:ea typeface="Arial"/>
              <a:cs typeface="Arial"/>
              <a:sym typeface="Arial"/>
            </a:endParaRPr>
          </a:p>
          <a:p>
            <a:pPr marL="0" lvl="0" indent="0" algn="l" rtl="0">
              <a:spcBef>
                <a:spcPts val="1600"/>
              </a:spcBef>
              <a:spcAft>
                <a:spcPts val="0"/>
              </a:spcAft>
              <a:buNone/>
            </a:pPr>
            <a:r>
              <a:rPr lang="en" sz="1800">
                <a:solidFill>
                  <a:srgbClr val="000000"/>
                </a:solidFill>
                <a:latin typeface="Arial"/>
                <a:ea typeface="Arial"/>
                <a:cs typeface="Arial"/>
                <a:sym typeface="Arial"/>
              </a:rPr>
              <a:t>Hypothesis 2: Economic growth is a relatively recent development in human history.</a:t>
            </a:r>
            <a:endParaRPr sz="1800">
              <a:solidFill>
                <a:srgbClr val="000000"/>
              </a:solidFill>
              <a:latin typeface="Arial"/>
              <a:ea typeface="Arial"/>
              <a:cs typeface="Arial"/>
              <a:sym typeface="Arial"/>
            </a:endParaRPr>
          </a:p>
          <a:p>
            <a:pPr marL="0" lvl="0" indent="0" algn="l" rtl="0">
              <a:spcBef>
                <a:spcPts val="1600"/>
              </a:spcBef>
              <a:spcAft>
                <a:spcPts val="0"/>
              </a:spcAft>
              <a:buNone/>
            </a:pPr>
            <a:r>
              <a:rPr lang="en" sz="1800">
                <a:solidFill>
                  <a:srgbClr val="000000"/>
                </a:solidFill>
                <a:latin typeface="Arial"/>
                <a:ea typeface="Arial"/>
                <a:cs typeface="Arial"/>
                <a:sym typeface="Arial"/>
              </a:rPr>
              <a:t>Hypothesis 3: Economic development is not well distributed across the globe. </a:t>
            </a:r>
            <a:endParaRPr sz="18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18" y="700088"/>
            <a:ext cx="7040414"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12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81" y="701749"/>
            <a:ext cx="7582122" cy="395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077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00" y="786809"/>
            <a:ext cx="7338126" cy="4156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459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70" y="701750"/>
            <a:ext cx="7149287" cy="3987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886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280543"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Summary continued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3" y="540821"/>
            <a:ext cx="7516663" cy="4359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5257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1246</Words>
  <Application>Microsoft Office PowerPoint</Application>
  <PresentationFormat>On-screen Show (16:9)</PresentationFormat>
  <Paragraphs>123</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Raleway</vt:lpstr>
      <vt:lpstr>Lato</vt:lpstr>
      <vt:lpstr>Streamline</vt:lpstr>
      <vt:lpstr>Global Urban to Rural Population Ratio and Economic Health of a Nation</vt:lpstr>
      <vt:lpstr>Questions &amp; Data</vt:lpstr>
      <vt:lpstr>Questions &amp; Data continued</vt:lpstr>
      <vt:lpstr>Motivation &amp; Summary </vt:lpstr>
      <vt:lpstr>Motivation &amp; Summary continued   </vt:lpstr>
      <vt:lpstr>Motivation &amp; Summary continued   </vt:lpstr>
      <vt:lpstr>Motivation &amp; Summary continued   </vt:lpstr>
      <vt:lpstr>Motivation &amp; Summary continued   </vt:lpstr>
      <vt:lpstr>Motivation &amp; Summary continued   </vt:lpstr>
      <vt:lpstr>Motivation &amp; Summary continued   </vt:lpstr>
      <vt:lpstr>Motivation &amp; Summary continued   </vt:lpstr>
      <vt:lpstr>Motivation &amp; Summary continued   </vt:lpstr>
      <vt:lpstr>Data Cleanup &amp; Exploration</vt:lpstr>
      <vt:lpstr>Data Analysis</vt:lpstr>
      <vt:lpstr>Discussion</vt:lpstr>
      <vt:lpstr>Post Mortem</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Urban to Rural Population Ratio and Economic Health of a Nation</dc:title>
  <dc:creator>Gaurav</dc:creator>
  <cp:lastModifiedBy>Gaurav</cp:lastModifiedBy>
  <cp:revision>21</cp:revision>
  <dcterms:modified xsi:type="dcterms:W3CDTF">2019-04-27T14:46:38Z</dcterms:modified>
</cp:coreProperties>
</file>